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90" r:id="rId9"/>
    <p:sldId id="291" r:id="rId10"/>
    <p:sldId id="292" r:id="rId11"/>
    <p:sldId id="293" r:id="rId12"/>
    <p:sldId id="265" r:id="rId13"/>
  </p:sldIdLst>
  <p:sldSz cx="9144000" cy="5143500" type="screen16x9"/>
  <p:notesSz cx="6858000" cy="9144000"/>
  <p:embeddedFontLst>
    <p:embeddedFont>
      <p:font typeface="Antic Didone" panose="020B0604020202020204" charset="0"/>
      <p:regular r:id="rId15"/>
    </p:embeddedFont>
    <p:embeddedFont>
      <p:font typeface="Cambria Math" panose="02040503050406030204" pitchFamily="18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Hanken Grotesk" panose="020B060402020202020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75D11-3EA3-4553-8A0D-B346D248C656}">
  <a:tblStyle styleId="{5C275D11-3EA3-4553-8A0D-B346D248C6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1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170432e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170432e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C595A7C2-261F-54CF-053D-E5308A5B6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7a5c0407a_0_20:notes">
            <a:extLst>
              <a:ext uri="{FF2B5EF4-FFF2-40B4-BE49-F238E27FC236}">
                <a16:creationId xmlns:a16="http://schemas.microsoft.com/office/drawing/2014/main" id="{2A70B742-D194-D506-834A-36D2AAE25E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7a5c0407a_0_20:notes">
            <a:extLst>
              <a:ext uri="{FF2B5EF4-FFF2-40B4-BE49-F238E27FC236}">
                <a16:creationId xmlns:a16="http://schemas.microsoft.com/office/drawing/2014/main" id="{F1A7D0EC-03C9-AE1D-E94F-728455299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2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3203E8AD-2570-3E68-AA5D-AE6BE6C5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7a5c0407a_0_20:notes">
            <a:extLst>
              <a:ext uri="{FF2B5EF4-FFF2-40B4-BE49-F238E27FC236}">
                <a16:creationId xmlns:a16="http://schemas.microsoft.com/office/drawing/2014/main" id="{D94F9A50-2898-D9F7-55C7-B1EC94422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7a5c0407a_0_20:notes">
            <a:extLst>
              <a:ext uri="{FF2B5EF4-FFF2-40B4-BE49-F238E27FC236}">
                <a16:creationId xmlns:a16="http://schemas.microsoft.com/office/drawing/2014/main" id="{7A24B1A2-77E1-1D06-5DEA-D55A7787C0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62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44c97b6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44c97b6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c3213ee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c3213ee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44c97b66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44c97b66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44c97b6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44c97b6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7a5c0407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7a5c0407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44c97b6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44c97b6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44c97b66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44c97b66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05BE08E6-1751-A44D-ADE7-0FA549E20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7a5c0407a_0_20:notes">
            <a:extLst>
              <a:ext uri="{FF2B5EF4-FFF2-40B4-BE49-F238E27FC236}">
                <a16:creationId xmlns:a16="http://schemas.microsoft.com/office/drawing/2014/main" id="{BDB121F3-893F-CF85-E00C-4D8FC52269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7a5c0407a_0_20:notes">
            <a:extLst>
              <a:ext uri="{FF2B5EF4-FFF2-40B4-BE49-F238E27FC236}">
                <a16:creationId xmlns:a16="http://schemas.microsoft.com/office/drawing/2014/main" id="{4722DE4B-1609-59EE-4E2B-F33506ECF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51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9CDA1074-4DEA-3A57-7A53-432F3C30D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7a5c0407a_0_20:notes">
            <a:extLst>
              <a:ext uri="{FF2B5EF4-FFF2-40B4-BE49-F238E27FC236}">
                <a16:creationId xmlns:a16="http://schemas.microsoft.com/office/drawing/2014/main" id="{CD4E5D38-AF24-DD7D-DA87-52F6E98DB5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7a5c0407a_0_20:notes">
            <a:extLst>
              <a:ext uri="{FF2B5EF4-FFF2-40B4-BE49-F238E27FC236}">
                <a16:creationId xmlns:a16="http://schemas.microsoft.com/office/drawing/2014/main" id="{25484AA0-14D3-ED42-5351-AB5BCA738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5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6636125" y="227425"/>
            <a:ext cx="2279400" cy="46887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543125"/>
            <a:ext cx="4257000" cy="27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64525" y="3953875"/>
            <a:ext cx="2705700" cy="64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4128125" y="2624300"/>
            <a:ext cx="2279400" cy="229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4074775" y="1707650"/>
            <a:ext cx="4203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2876325" y="445025"/>
            <a:ext cx="5548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 hasCustomPrompt="1"/>
          </p:nvPr>
        </p:nvSpPr>
        <p:spPr>
          <a:xfrm>
            <a:off x="3427275" y="1390238"/>
            <a:ext cx="64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3"/>
          </p:nvPr>
        </p:nvSpPr>
        <p:spPr>
          <a:xfrm>
            <a:off x="4074775" y="1210000"/>
            <a:ext cx="42036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4074775" y="2838250"/>
            <a:ext cx="4203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3427275" y="2520838"/>
            <a:ext cx="64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6"/>
          </p:nvPr>
        </p:nvSpPr>
        <p:spPr>
          <a:xfrm>
            <a:off x="4074775" y="2340600"/>
            <a:ext cx="42036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4074775" y="3968850"/>
            <a:ext cx="4203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8" hasCustomPrompt="1"/>
          </p:nvPr>
        </p:nvSpPr>
        <p:spPr>
          <a:xfrm>
            <a:off x="3427275" y="3651438"/>
            <a:ext cx="647700" cy="40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4074775" y="3471200"/>
            <a:ext cx="42036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>
            <a:spLocks noGrp="1"/>
          </p:cNvSpPr>
          <p:nvPr>
            <p:ph type="pic" idx="13"/>
          </p:nvPr>
        </p:nvSpPr>
        <p:spPr>
          <a:xfrm>
            <a:off x="228600" y="227425"/>
            <a:ext cx="2279400" cy="468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713225" y="1963325"/>
            <a:ext cx="4509000" cy="22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34600" cy="10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>
            <a:spLocks noGrp="1"/>
          </p:cNvSpPr>
          <p:nvPr>
            <p:ph type="pic" idx="2"/>
          </p:nvPr>
        </p:nvSpPr>
        <p:spPr>
          <a:xfrm>
            <a:off x="6116400" y="227425"/>
            <a:ext cx="2799000" cy="468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2647325" y="1583175"/>
            <a:ext cx="57771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647400" y="445025"/>
            <a:ext cx="5777100" cy="10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637025" y="1580750"/>
            <a:ext cx="418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637025" y="2714025"/>
            <a:ext cx="418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637025" y="3849150"/>
            <a:ext cx="418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637025" y="1259775"/>
            <a:ext cx="418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637025" y="3528175"/>
            <a:ext cx="418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637025" y="2393975"/>
            <a:ext cx="4180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>
            <a:spLocks noGrp="1"/>
          </p:cNvSpPr>
          <p:nvPr>
            <p:ph type="pic" idx="7"/>
          </p:nvPr>
        </p:nvSpPr>
        <p:spPr>
          <a:xfrm>
            <a:off x="6116400" y="227425"/>
            <a:ext cx="2799000" cy="468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214325" y="1224250"/>
            <a:ext cx="5209800" cy="6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41927" y="456588"/>
            <a:ext cx="1282200" cy="82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214325" y="1797800"/>
            <a:ext cx="52098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228600" y="2444675"/>
            <a:ext cx="8686800" cy="247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296800" y="3057575"/>
            <a:ext cx="33585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3763825" y="1186475"/>
            <a:ext cx="48915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5296800" y="3407075"/>
            <a:ext cx="33585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3763825" y="1535975"/>
            <a:ext cx="4891500" cy="8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037700" y="445025"/>
            <a:ext cx="5393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228600" y="227425"/>
            <a:ext cx="2279400" cy="46890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>
            <a:spLocks noGrp="1"/>
          </p:cNvSpPr>
          <p:nvPr>
            <p:ph type="pic" idx="6"/>
          </p:nvPr>
        </p:nvSpPr>
        <p:spPr>
          <a:xfrm>
            <a:off x="2725800" y="2727074"/>
            <a:ext cx="2279400" cy="218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13225" y="1963325"/>
            <a:ext cx="4509000" cy="22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34600" cy="10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6116400" y="227425"/>
            <a:ext cx="2799000" cy="468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607125" y="423675"/>
            <a:ext cx="6061200" cy="110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 title="wat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44547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44547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  <p:sldLayoutId id="2147483668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 title="mocha-watercolor-floral-background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803" t="6733" r="35677"/>
          <a:stretch/>
        </p:blipFill>
        <p:spPr>
          <a:xfrm>
            <a:off x="5292750" y="543125"/>
            <a:ext cx="3622651" cy="4372951"/>
          </a:xfrm>
          <a:prstGeom prst="rect">
            <a:avLst/>
          </a:prstGeom>
        </p:spPr>
      </p:pic>
      <p:sp>
        <p:nvSpPr>
          <p:cNvPr id="148" name="Google Shape;148;p28"/>
          <p:cNvSpPr txBox="1">
            <a:spLocks noGrp="1"/>
          </p:cNvSpPr>
          <p:nvPr>
            <p:ph type="ctrTitle"/>
          </p:nvPr>
        </p:nvSpPr>
        <p:spPr>
          <a:xfrm>
            <a:off x="713225" y="543125"/>
            <a:ext cx="4257000" cy="27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Linear </a:t>
            </a:r>
            <a:br>
              <a:rPr lang="en" dirty="0"/>
            </a:br>
            <a:r>
              <a:rPr lang="en" dirty="0"/>
              <a:t>Regression</a:t>
            </a:r>
            <a:endParaRPr i="1" dirty="0"/>
          </a:p>
        </p:txBody>
      </p:sp>
      <p:cxnSp>
        <p:nvCxnSpPr>
          <p:cNvPr id="150" name="Google Shape;150;p28"/>
          <p:cNvCxnSpPr/>
          <p:nvPr/>
        </p:nvCxnSpPr>
        <p:spPr>
          <a:xfrm>
            <a:off x="850900" y="4317850"/>
            <a:ext cx="11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61AC4D20-76CE-B278-3E68-E8ADE7073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>
            <a:extLst>
              <a:ext uri="{FF2B5EF4-FFF2-40B4-BE49-F238E27FC236}">
                <a16:creationId xmlns:a16="http://schemas.microsoft.com/office/drawing/2014/main" id="{092280FD-F06B-7454-F7D4-F73EF8F8F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7400" y="268900"/>
            <a:ext cx="57771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weights method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Google Shape;198;p33">
                <a:extLst>
                  <a:ext uri="{FF2B5EF4-FFF2-40B4-BE49-F238E27FC236}">
                    <a16:creationId xmlns:a16="http://schemas.microsoft.com/office/drawing/2014/main" id="{74C8ECA9-4786-6347-E5A3-A2C6BE4C03E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3450" y="865308"/>
                <a:ext cx="5777100" cy="382918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2) Ridge regression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Instead of using the normal RSS, we add a regularization term to the loss function when using Ridge to reduce model complexity and prevent overfitting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/>
                        <m:t>λ</m:t>
                      </m:r>
                      <m:r>
                        <m:rPr>
                          <m:nor/>
                        </m:rPr>
                        <a:rPr lang="en-US" b="0" i="0" smtClean="0"/>
                        <m:t>||</m:t>
                      </m:r>
                      <m:r>
                        <m:rPr>
                          <m:nor/>
                        </m:rPr>
                        <a:rPr lang="en-US" b="0" i="0" smtClean="0"/>
                        <m:t>w</m:t>
                      </m:r>
                      <m:r>
                        <m:rPr>
                          <m:nor/>
                        </m:rPr>
                        <a:rPr lang="en-US" b="0" i="0" smtClean="0"/>
                        <m:t>||^</m:t>
                      </m:r>
                      <m:r>
                        <m:rPr>
                          <m:nor/>
                        </m:rPr>
                        <a:rPr lang="en-US" b="0" i="0" smtClean="0"/>
                        <m:t>2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Where </a:t>
                </a:r>
                <a:r>
                  <a:rPr lang="el-GR" dirty="0"/>
                  <a:t>λ</a:t>
                </a:r>
                <a:r>
                  <a:rPr lang="en-US" dirty="0"/>
                  <a:t> &gt; 0 is the regularization parameter</a:t>
                </a:r>
              </a:p>
              <a:p>
                <a:pPr marL="0" indent="0">
                  <a:buNone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/>
                      <m:t>||</m:t>
                    </m:r>
                    <m:r>
                      <m:rPr>
                        <m:nor/>
                      </m:rPr>
                      <a:rPr lang="en-US" b="0" i="0" smtClean="0"/>
                      <m:t>w</m:t>
                    </m:r>
                    <m:r>
                      <m:rPr>
                        <m:nor/>
                      </m:rPr>
                      <a:rPr lang="en-US" b="0" i="0" smtClean="0"/>
                      <m:t>||^</m:t>
                    </m:r>
                    <m:r>
                      <m:rPr>
                        <m:nor/>
                      </m:rPr>
                      <a:rPr lang="en-US" b="0" i="0" smtClean="0"/>
                      <m:t>2</m:t>
                    </m:r>
                  </m:oMath>
                </a14:m>
                <a:r>
                  <a:rPr lang="en-US" dirty="0"/>
                  <a:t> is the squared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l-GR" dirty="0"/>
                  <a:t>λ</a:t>
                </a:r>
                <a:r>
                  <a:rPr lang="en-US" dirty="0"/>
                  <a:t> controls the strength of the penalty on large weights. When λ is large, it forces the weights to be smaller, resulting in a simpler model with less variance but potentially higher bias.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Optimization: 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l-GR"/>
                                <m:t>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Where I is the identical matrix</a:t>
                </a:r>
              </a:p>
            </p:txBody>
          </p:sp>
        </mc:Choice>
        <mc:Fallback>
          <p:sp>
            <p:nvSpPr>
              <p:cNvPr id="198" name="Google Shape;198;p33">
                <a:extLst>
                  <a:ext uri="{FF2B5EF4-FFF2-40B4-BE49-F238E27FC236}">
                    <a16:creationId xmlns:a16="http://schemas.microsoft.com/office/drawing/2014/main" id="{74C8ECA9-4786-6347-E5A3-A2C6BE4C03E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3450" y="865308"/>
                <a:ext cx="5777100" cy="3829183"/>
              </a:xfrm>
              <a:prstGeom prst="rect">
                <a:avLst/>
              </a:prstGeom>
              <a:blipFill>
                <a:blip r:embed="rId3"/>
                <a:stretch>
                  <a:fillRect l="-316" r="-211" b="-6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Google Shape;199;p33">
            <a:extLst>
              <a:ext uri="{FF2B5EF4-FFF2-40B4-BE49-F238E27FC236}">
                <a16:creationId xmlns:a16="http://schemas.microsoft.com/office/drawing/2014/main" id="{B420222C-BB5B-E1DB-3BF7-0E3E7A3F8857}"/>
              </a:ext>
            </a:extLst>
          </p:cNvPr>
          <p:cNvCxnSpPr/>
          <p:nvPr/>
        </p:nvCxnSpPr>
        <p:spPr>
          <a:xfrm>
            <a:off x="414400" y="774550"/>
            <a:ext cx="177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8925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B1D86CB9-8A10-0C00-5D94-0DD46ED2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98;p33">
                <a:extLst>
                  <a:ext uri="{FF2B5EF4-FFF2-40B4-BE49-F238E27FC236}">
                    <a16:creationId xmlns:a16="http://schemas.microsoft.com/office/drawing/2014/main" id="{AD792D30-7C7B-D622-07D8-119C201A7D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0545" y="1157921"/>
                <a:ext cx="7342909" cy="3329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/>
                  <a:t>Ridge method solves the cons of OLS. By adding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smtClean="0"/>
                      <m:t>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it makes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always invertible. Furthermore,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/>
                      <m:t>λ</m:t>
                    </m:r>
                  </m:oMath>
                </a14:m>
                <a:r>
                  <a:rPr lang="en-US" sz="2000" dirty="0"/>
                  <a:t> helps adding a small error to prevent overfitting. </a:t>
                </a:r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0" indent="0" algn="just">
                  <a:buNone/>
                </a:pPr>
                <a:r>
                  <a:rPr lang="en-US" sz="2000" dirty="0"/>
                  <a:t>However, the error sometimes might &gt; OLS. And there is a problem when finding the value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smtClean="0"/>
                      <m:t>λ</m:t>
                    </m:r>
                  </m:oMath>
                </a14:m>
                <a:r>
                  <a:rPr lang="en-US" sz="2000" dirty="0"/>
                  <a:t>. We can use Cross Validation or Grid search to find it. But in general, it’s hard to find the optimal one, just suboptimal only.</a:t>
                </a:r>
              </a:p>
            </p:txBody>
          </p:sp>
        </mc:Choice>
        <mc:Fallback>
          <p:sp>
            <p:nvSpPr>
              <p:cNvPr id="2" name="Google Shape;198;p33">
                <a:extLst>
                  <a:ext uri="{FF2B5EF4-FFF2-40B4-BE49-F238E27FC236}">
                    <a16:creationId xmlns:a16="http://schemas.microsoft.com/office/drawing/2014/main" id="{AD792D30-7C7B-D622-07D8-119C201A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5" y="1157921"/>
                <a:ext cx="7342909" cy="3329797"/>
              </a:xfrm>
              <a:prstGeom prst="rect">
                <a:avLst/>
              </a:prstGeom>
              <a:blipFill>
                <a:blip r:embed="rId3"/>
                <a:stretch>
                  <a:fillRect l="-914" r="-8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74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 title="mocha-watercolor-floral-background (11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8" b="768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607125" y="423675"/>
            <a:ext cx="60612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The end</a:t>
            </a:r>
            <a:endParaRPr sz="5000" dirty="0"/>
          </a:p>
        </p:txBody>
      </p:sp>
      <p:cxnSp>
        <p:nvCxnSpPr>
          <p:cNvPr id="249" name="Google Shape;249;p37"/>
          <p:cNvCxnSpPr/>
          <p:nvPr/>
        </p:nvCxnSpPr>
        <p:spPr>
          <a:xfrm>
            <a:off x="4517100" y="1188050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 title="mocha-watercolor-floral-background (1).jpg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3">
            <a:alphaModFix/>
          </a:blip>
          <a:srcRect l="7454" r="7446"/>
          <a:stretch/>
        </p:blipFill>
        <p:spPr>
          <a:xfrm>
            <a:off x="228600" y="227425"/>
            <a:ext cx="2279400" cy="4688701"/>
          </a:xfrm>
          <a:prstGeom prst="rect">
            <a:avLst/>
          </a:prstGeom>
        </p:spPr>
      </p:pic>
      <p:sp>
        <p:nvSpPr>
          <p:cNvPr id="167" name="Google Shape;167;p30"/>
          <p:cNvSpPr txBox="1">
            <a:spLocks noGrp="1"/>
          </p:cNvSpPr>
          <p:nvPr>
            <p:ph type="title" idx="2"/>
          </p:nvPr>
        </p:nvSpPr>
        <p:spPr>
          <a:xfrm>
            <a:off x="3427275" y="1390238"/>
            <a:ext cx="64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3"/>
          </p:nvPr>
        </p:nvSpPr>
        <p:spPr>
          <a:xfrm>
            <a:off x="4074775" y="1210000"/>
            <a:ext cx="42036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problem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2876325" y="445025"/>
            <a:ext cx="554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i="1"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5"/>
          </p:nvPr>
        </p:nvSpPr>
        <p:spPr>
          <a:xfrm>
            <a:off x="3427275" y="2520838"/>
            <a:ext cx="64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6"/>
          </p:nvPr>
        </p:nvSpPr>
        <p:spPr>
          <a:xfrm>
            <a:off x="4074775" y="2340600"/>
            <a:ext cx="42036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mechanism behind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8"/>
          </p:nvPr>
        </p:nvSpPr>
        <p:spPr>
          <a:xfrm>
            <a:off x="3427275" y="3651438"/>
            <a:ext cx="647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9"/>
          </p:nvPr>
        </p:nvSpPr>
        <p:spPr>
          <a:xfrm>
            <a:off x="4074775" y="3471200"/>
            <a:ext cx="4203600" cy="6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regressions</a:t>
            </a:r>
            <a:endParaRPr dirty="0"/>
          </a:p>
        </p:txBody>
      </p:sp>
      <p:cxnSp>
        <p:nvCxnSpPr>
          <p:cNvPr id="176" name="Google Shape;176;p30"/>
          <p:cNvCxnSpPr/>
          <p:nvPr/>
        </p:nvCxnSpPr>
        <p:spPr>
          <a:xfrm>
            <a:off x="6830000" y="774550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214325" y="1224250"/>
            <a:ext cx="52098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problem</a:t>
            </a:r>
            <a:endParaRPr dirty="0"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2"/>
          </p:nvPr>
        </p:nvSpPr>
        <p:spPr>
          <a:xfrm>
            <a:off x="7141927" y="456588"/>
            <a:ext cx="1282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84" name="Google Shape;184;p31" title="mocha-watercolor-floral-background (12)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25099" b="25099"/>
          <a:stretch/>
        </p:blipFill>
        <p:spPr>
          <a:xfrm>
            <a:off x="228600" y="2444675"/>
            <a:ext cx="8686802" cy="2471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Google Shape;189;p3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10751" y="1486942"/>
                <a:ext cx="4509000" cy="102391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273D40"/>
                  </a:buClr>
                  <a:buSzPts val="600"/>
                  <a:buFont typeface="Arial"/>
                  <a:buNone/>
                </a:pPr>
                <a:r>
                  <a:rPr lang="en-US" dirty="0"/>
                  <a:t>From a given data, we want to learn a function y = f(x)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273D40"/>
                  </a:buClr>
                  <a:buSzPts val="600"/>
                  <a:buFont typeface="Arial"/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273D40"/>
                  </a:buClr>
                  <a:buSzPts val="600"/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89" name="Google Shape;189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0751" y="1486942"/>
                <a:ext cx="4509000" cy="1023914"/>
              </a:xfrm>
              <a:prstGeom prst="rect">
                <a:avLst/>
              </a:prstGeom>
              <a:blipFill>
                <a:blip r:embed="rId3"/>
                <a:stretch>
                  <a:fillRect l="-406" r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018102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it?</a:t>
            </a:r>
            <a:endParaRPr dirty="0"/>
          </a:p>
        </p:txBody>
      </p:sp>
      <p:pic>
        <p:nvPicPr>
          <p:cNvPr id="191" name="Google Shape;191;p32" title="mocha-watercolor-floral-background (5)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2949" r="32949"/>
          <a:stretch/>
        </p:blipFill>
        <p:spPr>
          <a:xfrm>
            <a:off x="6116400" y="227425"/>
            <a:ext cx="2799002" cy="4689000"/>
          </a:xfrm>
          <a:prstGeom prst="rect">
            <a:avLst/>
          </a:prstGeom>
        </p:spPr>
      </p:pic>
      <p:cxnSp>
        <p:nvCxnSpPr>
          <p:cNvPr id="192" name="Google Shape;192;p32"/>
          <p:cNvCxnSpPr/>
          <p:nvPr/>
        </p:nvCxnSpPr>
        <p:spPr>
          <a:xfrm>
            <a:off x="3308875" y="1228400"/>
            <a:ext cx="177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red line with blue dots&#10;&#10;AI-generated content may be incorrect.">
            <a:extLst>
              <a:ext uri="{FF2B5EF4-FFF2-40B4-BE49-F238E27FC236}">
                <a16:creationId xmlns:a16="http://schemas.microsoft.com/office/drawing/2014/main" id="{DD8AF8CE-D2D9-E43B-20DC-A25C2C2C6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503" y="2738781"/>
            <a:ext cx="3213497" cy="21776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2647400" y="445025"/>
            <a:ext cx="57771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</a:t>
            </a:r>
            <a:endParaRPr dirty="0"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2647325" y="1583175"/>
            <a:ext cx="57771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a function f* such that its prediction in the future is the best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=&gt; Its generalization is the best</a:t>
            </a:r>
            <a:endParaRPr dirty="0"/>
          </a:p>
        </p:txBody>
      </p:sp>
      <p:cxnSp>
        <p:nvCxnSpPr>
          <p:cNvPr id="199" name="Google Shape;199;p33"/>
          <p:cNvCxnSpPr/>
          <p:nvPr/>
        </p:nvCxnSpPr>
        <p:spPr>
          <a:xfrm>
            <a:off x="414400" y="774550"/>
            <a:ext cx="177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title"/>
          </p:nvPr>
        </p:nvSpPr>
        <p:spPr>
          <a:xfrm>
            <a:off x="3203954" y="1366353"/>
            <a:ext cx="539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mechanism behind</a:t>
            </a:r>
            <a:endParaRPr dirty="0"/>
          </a:p>
        </p:txBody>
      </p:sp>
      <p:pic>
        <p:nvPicPr>
          <p:cNvPr id="209" name="Google Shape;209;p34" title="mocha-watercolor-floral-background (7).jpg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56350" r="5838"/>
          <a:stretch/>
        </p:blipFill>
        <p:spPr>
          <a:xfrm>
            <a:off x="228600" y="227425"/>
            <a:ext cx="2279398" cy="4688999"/>
          </a:xfrm>
          <a:prstGeom prst="rect">
            <a:avLst/>
          </a:prstGeom>
        </p:spPr>
      </p:pic>
      <p:sp>
        <p:nvSpPr>
          <p:cNvPr id="10" name="Google Shape;182;p31">
            <a:extLst>
              <a:ext uri="{FF2B5EF4-FFF2-40B4-BE49-F238E27FC236}">
                <a16:creationId xmlns:a16="http://schemas.microsoft.com/office/drawing/2014/main" id="{2C8B3621-1EFD-3DD7-8D12-7E1F9B0744A6}"/>
              </a:ext>
            </a:extLst>
          </p:cNvPr>
          <p:cNvSpPr txBox="1">
            <a:spLocks/>
          </p:cNvSpPr>
          <p:nvPr/>
        </p:nvSpPr>
        <p:spPr>
          <a:xfrm>
            <a:off x="2812381" y="456588"/>
            <a:ext cx="12822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r"/>
            <a:r>
              <a:rPr lang="en" sz="4300" dirty="0"/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Loss function</a:t>
            </a:r>
            <a:endParaRPr dirty="0"/>
          </a:p>
        </p:txBody>
      </p:sp>
      <p:pic>
        <p:nvPicPr>
          <p:cNvPr id="221" name="Google Shape;221;p35" title="mocha-watercolor-floral-background (8).jpg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32950" r="32946"/>
          <a:stretch/>
        </p:blipFill>
        <p:spPr>
          <a:xfrm>
            <a:off x="6116400" y="227425"/>
            <a:ext cx="2799002" cy="4688874"/>
          </a:xfrm>
          <a:prstGeom prst="rect">
            <a:avLst/>
          </a:prstGeom>
        </p:spPr>
      </p:pic>
      <p:cxnSp>
        <p:nvCxnSpPr>
          <p:cNvPr id="224" name="Google Shape;224;p35"/>
          <p:cNvCxnSpPr/>
          <p:nvPr/>
        </p:nvCxnSpPr>
        <p:spPr>
          <a:xfrm>
            <a:off x="414400" y="774550"/>
            <a:ext cx="177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Google Shape;198;p33">
                <a:extLst>
                  <a:ext uri="{FF2B5EF4-FFF2-40B4-BE49-F238E27FC236}">
                    <a16:creationId xmlns:a16="http://schemas.microsoft.com/office/drawing/2014/main" id="{F20C638D-2E67-B702-AF38-2A2933DFB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300" y="1430775"/>
                <a:ext cx="5777100" cy="2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Hanken Grotesk"/>
                  <a:buNone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9pPr>
              </a:lstStyle>
              <a:p>
                <a:pPr marL="0" indent="0" algn="l"/>
                <a:r>
                  <a:rPr lang="en-US" dirty="0"/>
                  <a:t>In order to find the optimal equation, we use the “residual sum of squares”</a:t>
                </a:r>
              </a:p>
              <a:p>
                <a:pPr marL="0" indent="0" algn="l"/>
                <a:endParaRPr lang="en-US" dirty="0"/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−…−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l"/>
                <a:endParaRPr lang="en-US" dirty="0"/>
              </a:p>
              <a:p>
                <a:pPr marL="0" indent="0" algn="l"/>
                <a:r>
                  <a:rPr lang="en-US" dirty="0"/>
                  <a:t>=&gt; We find the weights to minimize the loss function</a:t>
                </a:r>
              </a:p>
            </p:txBody>
          </p:sp>
        </mc:Choice>
        <mc:Fallback>
          <p:sp>
            <p:nvSpPr>
              <p:cNvPr id="14" name="Google Shape;198;p33">
                <a:extLst>
                  <a:ext uri="{FF2B5EF4-FFF2-40B4-BE49-F238E27FC236}">
                    <a16:creationId xmlns:a16="http://schemas.microsoft.com/office/drawing/2014/main" id="{F20C638D-2E67-B702-AF38-2A2933DFB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0" y="1430775"/>
                <a:ext cx="5777100" cy="2736600"/>
              </a:xfrm>
              <a:prstGeom prst="rect">
                <a:avLst/>
              </a:prstGeom>
              <a:blipFill>
                <a:blip r:embed="rId4"/>
                <a:stretch>
                  <a:fillRect l="-317" t="-1114" b="-3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0DB55E56-1160-19B2-9B29-031A040E9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>
            <a:extLst>
              <a:ext uri="{FF2B5EF4-FFF2-40B4-BE49-F238E27FC236}">
                <a16:creationId xmlns:a16="http://schemas.microsoft.com/office/drawing/2014/main" id="{A6694949-9212-E004-A056-D1504B9097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7400" y="268900"/>
            <a:ext cx="57771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weights method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Google Shape;198;p33">
                <a:extLst>
                  <a:ext uri="{FF2B5EF4-FFF2-40B4-BE49-F238E27FC236}">
                    <a16:creationId xmlns:a16="http://schemas.microsoft.com/office/drawing/2014/main" id="{23054519-FEB5-6876-5048-64C1273DDE6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3450" y="1045417"/>
                <a:ext cx="5777100" cy="382918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AutoNum type="arabicParenR"/>
                </a:pPr>
                <a:r>
                  <a:rPr lang="en-US" dirty="0"/>
                  <a:t>Ordinary least squares (OLS)</a:t>
                </a:r>
              </a:p>
              <a:p>
                <a:pPr marL="0" indent="0">
                  <a:buNone/>
                </a:pPr>
                <a:r>
                  <a:rPr lang="en-US" dirty="0"/>
                  <a:t>From this equation:</a:t>
                </a:r>
                <a14:m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ar-AE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input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output vector,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the vector of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local minimum is found if the derivative equals to zero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By solving this optimization problem, we obtain the optimal vector w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98" name="Google Shape;198;p33">
                <a:extLst>
                  <a:ext uri="{FF2B5EF4-FFF2-40B4-BE49-F238E27FC236}">
                    <a16:creationId xmlns:a16="http://schemas.microsoft.com/office/drawing/2014/main" id="{23054519-FEB5-6876-5048-64C1273DDE6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3450" y="1045417"/>
                <a:ext cx="5777100" cy="3829183"/>
              </a:xfrm>
              <a:prstGeom prst="rect">
                <a:avLst/>
              </a:prstGeom>
              <a:blipFill>
                <a:blip r:embed="rId3"/>
                <a:stretch>
                  <a:fillRect l="-422" t="-6200" b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Google Shape;199;p33">
            <a:extLst>
              <a:ext uri="{FF2B5EF4-FFF2-40B4-BE49-F238E27FC236}">
                <a16:creationId xmlns:a16="http://schemas.microsoft.com/office/drawing/2014/main" id="{D04783D1-C81E-D4FB-90B9-171EF6A2025B}"/>
              </a:ext>
            </a:extLst>
          </p:cNvPr>
          <p:cNvCxnSpPr/>
          <p:nvPr/>
        </p:nvCxnSpPr>
        <p:spPr>
          <a:xfrm>
            <a:off x="414400" y="774550"/>
            <a:ext cx="177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5379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46EB3952-C5E2-E795-6012-63902A43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>
            <a:extLst>
              <a:ext uri="{FF2B5EF4-FFF2-40B4-BE49-F238E27FC236}">
                <a16:creationId xmlns:a16="http://schemas.microsoft.com/office/drawing/2014/main" id="{C4F1CDA1-A199-B1BD-EF78-331FA2E7FB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6900" y="819098"/>
            <a:ext cx="57771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98;p33">
                <a:extLst>
                  <a:ext uri="{FF2B5EF4-FFF2-40B4-BE49-F238E27FC236}">
                    <a16:creationId xmlns:a16="http://schemas.microsoft.com/office/drawing/2014/main" id="{5604F304-5DF3-94BD-B4AF-E7164EF520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0225" y="2035646"/>
                <a:ext cx="3803549" cy="3303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DM Sans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must be invertible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Considerable computation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/>
                  <a:t>Tends to overfitting</a:t>
                </a:r>
              </a:p>
            </p:txBody>
          </p:sp>
        </mc:Choice>
        <mc:Fallback>
          <p:sp>
            <p:nvSpPr>
              <p:cNvPr id="2" name="Google Shape;198;p33">
                <a:extLst>
                  <a:ext uri="{FF2B5EF4-FFF2-40B4-BE49-F238E27FC236}">
                    <a16:creationId xmlns:a16="http://schemas.microsoft.com/office/drawing/2014/main" id="{5604F304-5DF3-94BD-B4AF-E7164EF52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25" y="2035646"/>
                <a:ext cx="3803549" cy="3303060"/>
              </a:xfrm>
              <a:prstGeom prst="rect">
                <a:avLst/>
              </a:prstGeom>
              <a:blipFill>
                <a:blip r:embed="rId3"/>
                <a:stretch>
                  <a:fillRect l="-6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13452"/>
      </p:ext>
    </p:extLst>
  </p:cSld>
  <p:clrMapOvr>
    <a:masterClrMapping/>
  </p:clrMapOvr>
</p:sld>
</file>

<file path=ppt/theme/theme1.xml><?xml version="1.0" encoding="utf-8"?>
<a:theme xmlns:a="http://schemas.openxmlformats.org/drawingml/2006/main" name="Watercolor Style by Slidesgo">
  <a:themeElements>
    <a:clrScheme name="Simple Light">
      <a:dk1>
        <a:srgbClr val="412828"/>
      </a:dk1>
      <a:lt1>
        <a:srgbClr val="FAECE1"/>
      </a:lt1>
      <a:dk2>
        <a:srgbClr val="FC985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1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420</Words>
  <Application>Microsoft Office PowerPoint</Application>
  <PresentationFormat>On-screen Show (16:9)</PresentationFormat>
  <Paragraphs>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Hanken Grotesk</vt:lpstr>
      <vt:lpstr>DM Sans</vt:lpstr>
      <vt:lpstr>Raleway</vt:lpstr>
      <vt:lpstr>Antic Didone</vt:lpstr>
      <vt:lpstr>Cambria Math</vt:lpstr>
      <vt:lpstr>Arial</vt:lpstr>
      <vt:lpstr>Watercolor Style by Slidesgo</vt:lpstr>
      <vt:lpstr> Linear  Regression</vt:lpstr>
      <vt:lpstr>01</vt:lpstr>
      <vt:lpstr>Regression problem</vt:lpstr>
      <vt:lpstr>Why do we need it?</vt:lpstr>
      <vt:lpstr>Learning goal</vt:lpstr>
      <vt:lpstr>The mechanism behind</vt:lpstr>
      <vt:lpstr>Loss function</vt:lpstr>
      <vt:lpstr>Finding weights method</vt:lpstr>
      <vt:lpstr>Problem</vt:lpstr>
      <vt:lpstr>Finding weights method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Tat Hung 20235500</cp:lastModifiedBy>
  <cp:revision>3</cp:revision>
  <dcterms:modified xsi:type="dcterms:W3CDTF">2025-04-12T13:19:08Z</dcterms:modified>
</cp:coreProperties>
</file>